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0AFF-A38E-4A87-9BD1-3208600AC8C8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3A99-5B12-4BBC-88B9-020602C74AA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197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0AFF-A38E-4A87-9BD1-3208600AC8C8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3A99-5B12-4BBC-88B9-020602C74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607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0AFF-A38E-4A87-9BD1-3208600AC8C8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3A99-5B12-4BBC-88B9-020602C74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663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0AFF-A38E-4A87-9BD1-3208600AC8C8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3A99-5B12-4BBC-88B9-020602C74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875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0AFF-A38E-4A87-9BD1-3208600AC8C8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3A99-5B12-4BBC-88B9-020602C74AA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1745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0AFF-A38E-4A87-9BD1-3208600AC8C8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3A99-5B12-4BBC-88B9-020602C74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794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0AFF-A38E-4A87-9BD1-3208600AC8C8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3A99-5B12-4BBC-88B9-020602C74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136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0AFF-A38E-4A87-9BD1-3208600AC8C8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3A99-5B12-4BBC-88B9-020602C74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883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0AFF-A38E-4A87-9BD1-3208600AC8C8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3A99-5B12-4BBC-88B9-020602C74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911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D160AFF-A38E-4A87-9BD1-3208600AC8C8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C03A99-5B12-4BBC-88B9-020602C74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4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0AFF-A38E-4A87-9BD1-3208600AC8C8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03A99-5B12-4BBC-88B9-020602C74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92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D160AFF-A38E-4A87-9BD1-3208600AC8C8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AC03A99-5B12-4BBC-88B9-020602C74AA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1639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Patent Infringement trial</a:t>
            </a:r>
          </a:p>
        </p:txBody>
      </p:sp>
    </p:spTree>
    <p:extLst>
      <p:ext uri="{BB962C8B-B14F-4D97-AF65-F5344CB8AC3E}">
        <p14:creationId xmlns:p14="http://schemas.microsoft.com/office/powerpoint/2010/main" val="142584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Trial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Bench Trial: The case is decided by a judge.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Jury Trial: The trial begins with selecting jurors from the group of prospective jurors to decide the case.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39968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Opening Statements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parties preview what they intend to prove at trial.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opening statements are not supposed to contain arguments. If a trial attorney presents an argument, the opposing side can object.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Generally, attorneys craft the opening statements as stories which cast their clients in a most favorable light.</a:t>
            </a:r>
          </a:p>
        </p:txBody>
      </p:sp>
    </p:spTree>
    <p:extLst>
      <p:ext uri="{BB962C8B-B14F-4D97-AF65-F5344CB8AC3E}">
        <p14:creationId xmlns:p14="http://schemas.microsoft.com/office/powerpoint/2010/main" val="962718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Presenting Evidence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Since the plaintiff has the burden of proof, plaintiff presents its evidence first. The presentation of evidence consists of documents (exhibits), witness and expert testimony.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After the plaintiff finishes its presentation of evidence, the defendant has the opportunity to present its defense by presenting exhibits, providing witness and expert testimony.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When the plaintiff is presenting its case, the opposing party has the opportunity to object and/or cross-examine witnesses. This same opportunity exists for the opposing party when the defense is offered.  </a:t>
            </a:r>
          </a:p>
        </p:txBody>
      </p:sp>
    </p:spTree>
    <p:extLst>
      <p:ext uri="{BB962C8B-B14F-4D97-AF65-F5344CB8AC3E}">
        <p14:creationId xmlns:p14="http://schemas.microsoft.com/office/powerpoint/2010/main" val="285595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Closing Arguments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At the close of the evidence, the parties present their closing arguments. Plaintiff presents its argument first and the defendant (s) follow.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plaintiff can also reserve time for rebuttal.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In closing arguments, the parties highlight the evidence which is in their favor and attack any weaknesses in the opposing side’s case. </a:t>
            </a:r>
          </a:p>
        </p:txBody>
      </p:sp>
    </p:spTree>
    <p:extLst>
      <p:ext uri="{BB962C8B-B14F-4D97-AF65-F5344CB8AC3E}">
        <p14:creationId xmlns:p14="http://schemas.microsoft.com/office/powerpoint/2010/main" val="1629995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Deliberation and Verdict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In most patent cases, jurors must answer detailed questions regarding the validity of infringement claims.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jurors may need to decide what damages should be awarded.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Jury deliberates until they can reach a unanimous verdict.</a:t>
            </a:r>
          </a:p>
        </p:txBody>
      </p:sp>
    </p:spTree>
    <p:extLst>
      <p:ext uri="{BB962C8B-B14F-4D97-AF65-F5344CB8AC3E}">
        <p14:creationId xmlns:p14="http://schemas.microsoft.com/office/powerpoint/2010/main" val="2313745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Post-Trial Procedures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Procedures after the verdict is rendered and includes the following potential options: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Equitable proceedings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Inequitable conduct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Willfulness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Exceptional Case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Entry of judgment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Motions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527232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55</TotalTime>
  <Words>319</Words>
  <Application>Microsoft Office PowerPoint</Application>
  <PresentationFormat>Widescreen</PresentationFormat>
  <Paragraphs>29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Calibri</vt:lpstr>
      <vt:lpstr>Calibri Light</vt:lpstr>
      <vt:lpstr>Wingdings</vt:lpstr>
      <vt:lpstr>Retrospect</vt:lpstr>
      <vt:lpstr>Patents</vt:lpstr>
      <vt:lpstr>Trial </vt:lpstr>
      <vt:lpstr>Opening Statements</vt:lpstr>
      <vt:lpstr>Presenting Evidence</vt:lpstr>
      <vt:lpstr>Closing Arguments</vt:lpstr>
      <vt:lpstr>Deliberation and Verdict</vt:lpstr>
      <vt:lpstr>Post-Trial Procedures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6</cp:revision>
  <dcterms:created xsi:type="dcterms:W3CDTF">2017-04-29T21:45:05Z</dcterms:created>
  <dcterms:modified xsi:type="dcterms:W3CDTF">2017-04-29T22:40:21Z</dcterms:modified>
</cp:coreProperties>
</file>